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63" r:id="rId5"/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Fira Sans Medium" panose="020B0603050000020004" pitchFamily="34" charset="0"/>
      <p:regular r:id="rId19"/>
      <p:italic r:id="rId20"/>
    </p:embeddedFont>
    <p:embeddedFont>
      <p:font typeface="Noto Sans" panose="020B0502040504020204" pitchFamily="34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thea Burnett" initials="AB" lastIdx="5" clrIdx="0">
    <p:extLst>
      <p:ext uri="{19B8F6BF-5375-455C-9EA6-DF929625EA0E}">
        <p15:presenceInfo xmlns:p15="http://schemas.microsoft.com/office/powerpoint/2012/main" userId="8879b046686aa6c1" providerId="Windows Live"/>
      </p:ext>
    </p:extLst>
  </p:cmAuthor>
  <p:cmAuthor id="2" name="Anthea Burnett" initials="AB [3]" lastIdx="4" clrIdx="1">
    <p:extLst>
      <p:ext uri="{19B8F6BF-5375-455C-9EA6-DF929625EA0E}">
        <p15:presenceInfo xmlns:p15="http://schemas.microsoft.com/office/powerpoint/2012/main" userId="S::z3025005@ad.unsw.edu.au::71945764-401c-43e8-aec7-ebf7ac024e0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EAF2"/>
    <a:srgbClr val="D9E8E8"/>
    <a:srgbClr val="D3EFEC"/>
    <a:srgbClr val="FFF2D0"/>
    <a:srgbClr val="FA9959"/>
    <a:srgbClr val="DE6340"/>
    <a:srgbClr val="1A1238"/>
    <a:srgbClr val="004280"/>
    <a:srgbClr val="6BA3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DC889C-D8BA-482D-B1CA-77E76241BC55}" v="3" dt="2021-05-21T06:37:32.8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79" autoAdjust="0"/>
    <p:restoredTop sz="94660"/>
  </p:normalViewPr>
  <p:slideViewPr>
    <p:cSldViewPr snapToGrid="0" showGuides="1">
      <p:cViewPr varScale="1">
        <p:scale>
          <a:sx n="112" d="100"/>
          <a:sy n="112" d="100"/>
        </p:scale>
        <p:origin x="138" y="16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3" d="100"/>
          <a:sy n="83" d="100"/>
        </p:scale>
        <p:origin x="393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7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0.fntdata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" userId="06f099ce-e105-4066-9570-b16f48125421" providerId="ADAL" clId="{96DC889C-D8BA-482D-B1CA-77E76241BC55}"/>
    <pc:docChg chg="custSel modSld">
      <pc:chgData name="Michael" userId="06f099ce-e105-4066-9570-b16f48125421" providerId="ADAL" clId="{96DC889C-D8BA-482D-B1CA-77E76241BC55}" dt="2021-05-21T06:37:54.007" v="16" actId="962"/>
      <pc:docMkLst>
        <pc:docMk/>
      </pc:docMkLst>
      <pc:sldChg chg="addSp delSp modSp mod">
        <pc:chgData name="Michael" userId="06f099ce-e105-4066-9570-b16f48125421" providerId="ADAL" clId="{96DC889C-D8BA-482D-B1CA-77E76241BC55}" dt="2021-05-21T06:37:47.378" v="14" actId="962"/>
        <pc:sldMkLst>
          <pc:docMk/>
          <pc:sldMk cId="2298066269" sldId="256"/>
        </pc:sldMkLst>
        <pc:picChg chg="add mod">
          <ac:chgData name="Michael" userId="06f099ce-e105-4066-9570-b16f48125421" providerId="ADAL" clId="{96DC889C-D8BA-482D-B1CA-77E76241BC55}" dt="2021-05-21T06:37:47.378" v="14" actId="962"/>
          <ac:picMkLst>
            <pc:docMk/>
            <pc:sldMk cId="2298066269" sldId="256"/>
            <ac:picMk id="3" creationId="{F03889BD-03BF-4258-BD1A-D892EC7725A6}"/>
          </ac:picMkLst>
        </pc:picChg>
        <pc:picChg chg="del">
          <ac:chgData name="Michael" userId="06f099ce-e105-4066-9570-b16f48125421" providerId="ADAL" clId="{96DC889C-D8BA-482D-B1CA-77E76241BC55}" dt="2021-05-21T06:37:17.718" v="1" actId="478"/>
          <ac:picMkLst>
            <pc:docMk/>
            <pc:sldMk cId="2298066269" sldId="256"/>
            <ac:picMk id="6" creationId="{AF35C609-72F6-4B38-9CDB-5E24ECD4AEFE}"/>
          </ac:picMkLst>
        </pc:picChg>
      </pc:sldChg>
      <pc:sldChg chg="addSp delSp modSp mod">
        <pc:chgData name="Michael" userId="06f099ce-e105-4066-9570-b16f48125421" providerId="ADAL" clId="{96DC889C-D8BA-482D-B1CA-77E76241BC55}" dt="2021-05-21T06:37:54.007" v="16" actId="962"/>
        <pc:sldMkLst>
          <pc:docMk/>
          <pc:sldMk cId="2370096925" sldId="257"/>
        </pc:sldMkLst>
        <pc:picChg chg="del">
          <ac:chgData name="Michael" userId="06f099ce-e105-4066-9570-b16f48125421" providerId="ADAL" clId="{96DC889C-D8BA-482D-B1CA-77E76241BC55}" dt="2021-05-21T06:37:18.957" v="2" actId="478"/>
          <ac:picMkLst>
            <pc:docMk/>
            <pc:sldMk cId="2370096925" sldId="257"/>
            <ac:picMk id="3" creationId="{021B48A3-9701-4620-BC80-E694498BB482}"/>
          </ac:picMkLst>
        </pc:picChg>
        <pc:picChg chg="add mod">
          <ac:chgData name="Michael" userId="06f099ce-e105-4066-9570-b16f48125421" providerId="ADAL" clId="{96DC889C-D8BA-482D-B1CA-77E76241BC55}" dt="2021-05-21T06:37:54.007" v="16" actId="962"/>
          <ac:picMkLst>
            <pc:docMk/>
            <pc:sldMk cId="2370096925" sldId="257"/>
            <ac:picMk id="4" creationId="{5DAD5D0E-1DD8-4B87-8EAB-55B8759E6AD7}"/>
          </ac:picMkLst>
        </pc:picChg>
      </pc:sldChg>
      <pc:sldChg chg="addSp delSp modSp mod">
        <pc:chgData name="Michael" userId="06f099ce-e105-4066-9570-b16f48125421" providerId="ADAL" clId="{96DC889C-D8BA-482D-B1CA-77E76241BC55}" dt="2021-05-21T06:37:39.256" v="12" actId="962"/>
        <pc:sldMkLst>
          <pc:docMk/>
          <pc:sldMk cId="3206903807" sldId="263"/>
        </pc:sldMkLst>
        <pc:picChg chg="add mod">
          <ac:chgData name="Michael" userId="06f099ce-e105-4066-9570-b16f48125421" providerId="ADAL" clId="{96DC889C-D8BA-482D-B1CA-77E76241BC55}" dt="2021-05-21T06:37:39.256" v="12" actId="962"/>
          <ac:picMkLst>
            <pc:docMk/>
            <pc:sldMk cId="3206903807" sldId="263"/>
            <ac:picMk id="3" creationId="{57F8DBE7-A4F4-4CD5-943E-42A1FD4F008D}"/>
          </ac:picMkLst>
        </pc:picChg>
        <pc:picChg chg="del">
          <ac:chgData name="Michael" userId="06f099ce-e105-4066-9570-b16f48125421" providerId="ADAL" clId="{96DC889C-D8BA-482D-B1CA-77E76241BC55}" dt="2021-05-21T06:37:16.801" v="0" actId="478"/>
          <ac:picMkLst>
            <pc:docMk/>
            <pc:sldMk cId="3206903807" sldId="263"/>
            <ac:picMk id="5" creationId="{3AD5BB8E-3BF6-42B9-9A67-EE32E4C02825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5A9D58E-9054-4353-9E57-0889F497AF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BAB1C9-ED3E-49E2-BDD0-86AACE30158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0F5767-A38B-4E8F-AAD4-F2928DC2854E}" type="datetimeFigureOut">
              <a:rPr lang="en-AU" smtClean="0"/>
              <a:t>21/05/2021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7C5593-AFC7-43FC-BF36-6846289176D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8E88F9-7611-46E0-B7EE-0F779B848A2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B7A853-80D2-4A9B-A589-20B5BB48207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485645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FCF669-169D-4227-912E-D600EC30B6C3}" type="datetimeFigureOut">
              <a:rPr lang="en-AU" smtClean="0"/>
              <a:t>21/05/2021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717DFF-7389-47F5-8EA8-F4D4B070C32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52699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05327336-6C1B-4914-A28E-3CD9A2A4824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45101" y="0"/>
            <a:ext cx="6946900" cy="6858000"/>
          </a:xfrm>
        </p:spPr>
        <p:txBody>
          <a:bodyPr>
            <a:normAutofit/>
          </a:bodyPr>
          <a:lstStyle>
            <a:lvl1pPr>
              <a:defRPr sz="300"/>
            </a:lvl1pPr>
          </a:lstStyle>
          <a:p>
            <a:endParaRPr lang="en-AU" dirty="0"/>
          </a:p>
        </p:txBody>
      </p:sp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0F80B310-F32D-4229-B650-38A0A47D243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V="1">
            <a:off x="0" y="0"/>
            <a:ext cx="7058026" cy="6858000"/>
          </a:xfrm>
          <a:blipFill>
            <a:blip r:embed="rId2"/>
            <a:stretch>
              <a:fillRect l="-88956" r="4463"/>
            </a:stretch>
          </a:blipFill>
        </p:spPr>
        <p:txBody>
          <a:bodyPr lIns="288000" anchor="ctr" anchorCtr="0">
            <a:normAutofit/>
          </a:bodyPr>
          <a:lstStyle>
            <a:lvl1pPr>
              <a:defRPr sz="200">
                <a:solidFill>
                  <a:srgbClr val="6BA3C9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F9045E-D31D-41EA-BE86-6BB8AA3657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700" y="1615360"/>
            <a:ext cx="5047247" cy="2387600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748639-29D0-40FC-B130-F976AAF749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7700" y="4229972"/>
            <a:ext cx="5047247" cy="1388347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76708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0030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CB7651-FCC7-4C5A-9FCA-D3694C6B3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437" y="365126"/>
            <a:ext cx="11257085" cy="8827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6E36DE-2350-40ED-8517-C43B69325F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9437" y="1524000"/>
            <a:ext cx="11257085" cy="44547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48182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rgbClr val="004280"/>
          </a:solidFill>
          <a:latin typeface="Fira Sans Medium" panose="020B06030500000200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rgbClr val="1A1238"/>
          </a:solidFill>
          <a:latin typeface="Noto Sans" panose="020B0502040504020204" pitchFamily="34" charset="0"/>
          <a:ea typeface="Noto Sans" panose="020B0502040504020204" pitchFamily="34" charset="0"/>
          <a:cs typeface="Noto Sans" panose="020B050204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rgbClr val="1A1238"/>
          </a:solidFill>
          <a:latin typeface="Noto Sans" panose="020B0502040504020204" pitchFamily="34" charset="0"/>
          <a:ea typeface="Noto Sans" panose="020B0502040504020204" pitchFamily="34" charset="0"/>
          <a:cs typeface="Noto Sans" panose="020B050204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600" kern="1200">
          <a:solidFill>
            <a:srgbClr val="1A1238"/>
          </a:solidFill>
          <a:latin typeface="Noto Sans" panose="020B0502040504020204" pitchFamily="34" charset="0"/>
          <a:ea typeface="Noto Sans" panose="020B0502040504020204" pitchFamily="34" charset="0"/>
          <a:cs typeface="Noto Sans" panose="020B050204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400" kern="1200">
          <a:solidFill>
            <a:srgbClr val="1A1238"/>
          </a:solidFill>
          <a:latin typeface="Noto Sans" panose="020B0502040504020204" pitchFamily="34" charset="0"/>
          <a:ea typeface="Noto Sans" panose="020B0502040504020204" pitchFamily="34" charset="0"/>
          <a:cs typeface="Noto Sans" panose="020B050204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400" kern="1200">
          <a:solidFill>
            <a:srgbClr val="1A1238"/>
          </a:solidFill>
          <a:latin typeface="Noto Sans" panose="020B0502040504020204" pitchFamily="34" charset="0"/>
          <a:ea typeface="Noto Sans" panose="020B0502040504020204" pitchFamily="34" charset="0"/>
          <a:cs typeface="Noto Sans" panose="020B050204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tle: IAPB Vision Atlas. Eye Health: Why it matters.&#10;&#10;Eye health is essential for achieving the Sustainable Development Goals.&#10;&#10;Good vision and eye health unlocks people’s potential to Get an education, Earn a living, and Maintain Well-being.">
            <a:extLst>
              <a:ext uri="{FF2B5EF4-FFF2-40B4-BE49-F238E27FC236}">
                <a16:creationId xmlns:a16="http://schemas.microsoft.com/office/drawing/2014/main" id="{57F8DBE7-A4F4-4CD5-943E-42A1FD4F00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903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.1 billion people are living with  vision loss because they do not have access to basic  eye care services.&#10;&#10;55% of people with vision loss are women and girls.&#10;&#10;90 million children have vision loss as they  don’t have access to eye care services.&#10;&#10;Vision loss costs the global economy $411 billion per annum in productivity losses.">
            <a:extLst>
              <a:ext uri="{FF2B5EF4-FFF2-40B4-BE49-F238E27FC236}">
                <a16:creationId xmlns:a16="http://schemas.microsoft.com/office/drawing/2014/main" id="{F03889BD-03BF-4258-BD1A-D892EC7725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066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d you know?&#10;&#10;Half the global population [4.8 billion] is set to have a vision impairment by 2050. &#10;&#10;Almost everyone will need access to eyecare services during their lifetime.&#10;&#10;90% of all vision loss is preventable or treatable&#10;&#10;Unless there is a significant investment, eye care services are unlikely to cope with future needs.">
            <a:extLst>
              <a:ext uri="{FF2B5EF4-FFF2-40B4-BE49-F238E27FC236}">
                <a16:creationId xmlns:a16="http://schemas.microsoft.com/office/drawing/2014/main" id="{5DAD5D0E-1DD8-4B87-8EAB-55B8759E6A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096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ye health is essential for achieving the Sustainable Development Goals.&#10;&#10;POVERTY: Poverty is both a cause and a consequence of poor eye health. 90% of vision loss is in low- and middle-income countries with the poor and extreme poor among the furthest left behind.&#10;&#10;GENDER EQUALITY: Women and girls more likely to have vision loss and experience additional barriers to eye care services Overall, women are 12% more likely to have vision loss than men.&#10;&#10;HUNGER: Improved eye health can increase household income which in turn reduces hunger. Free high quality cataract surgery can increase household income: 46% of household incomes moved up an income bracket.&#10;&#10;DECENT WORK AND ECONOMIC GROWTH: Good eye health and vision promotes inclusive economic growth, employment and improved living standards. Providing glasses can increase workplace productivity by 22%. Cataract surgery can increase household per capita expenditure by 88%.&#10;&#10;GOOD HEALTH AND WELL-BEING: Eye health is key to ensuring good health, mental health and wellbeing. Eye health has positive impact on school enrolment, educational attainment and learning.&#10;&#10;QUALITY EDUCATION: Poor eye health increases the risk of mortality up to 2.6 times. Glasses can reduce the odds of failing a class by 44%. Children with vision loss are 2-5 times less likely to be in formal education in Iow- and middle-income countries. &#10;&#10;&#10;REDUCED INEQUALITIES: Poor eye health is driven by inequality. Women, older people, persons with disabilities, indigenous peoples, refugees and internally displaced persons and migrants are among those most affected. 73% of people with vision loss are over the age of 50. &#10;&#10;SUSTAINABLE CITIES AND COMMUNITIES: Eye health is critical to reducing road traffic deaths and injuries. Unoperated cataract can increase the chance of a motor vehicle accident by 2.5 times.">
            <a:extLst>
              <a:ext uri="{FF2B5EF4-FFF2-40B4-BE49-F238E27FC236}">
                <a16:creationId xmlns:a16="http://schemas.microsoft.com/office/drawing/2014/main" id="{4647A496-DC33-4AC6-8560-39288324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029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isit the IAPB Vision Atlas for more data and information.">
            <a:extLst>
              <a:ext uri="{FF2B5EF4-FFF2-40B4-BE49-F238E27FC236}">
                <a16:creationId xmlns:a16="http://schemas.microsoft.com/office/drawing/2014/main" id="{C96B85CF-75A9-417D-BBB5-AA5D883A85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826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e Vision Atlas is powered by Vision Loss Expert Group data.">
            <a:extLst>
              <a:ext uri="{FF2B5EF4-FFF2-40B4-BE49-F238E27FC236}">
                <a16:creationId xmlns:a16="http://schemas.microsoft.com/office/drawing/2014/main" id="{423C56A7-1BF8-4708-A0AF-941C6FA93B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223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ey Contributors: The Lancet Global Health Commission on Global Eye Health, Global Coalition on Aging">
            <a:extLst>
              <a:ext uri="{FF2B5EF4-FFF2-40B4-BE49-F238E27FC236}">
                <a16:creationId xmlns:a16="http://schemas.microsoft.com/office/drawing/2014/main" id="{C5BF27D2-DEBC-47B0-9EE8-8C2AA92A04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408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e Vision Atlas is a free knowledge resource for eye health thanks to the support from Allergan an Abbvie company, Bayer, Seva Foundation, Sightsavers, CBM and The Fred Hollows Foundation. ">
            <a:extLst>
              <a:ext uri="{FF2B5EF4-FFF2-40B4-BE49-F238E27FC236}">
                <a16:creationId xmlns:a16="http://schemas.microsoft.com/office/drawing/2014/main" id="{1CA741B0-E4D4-46D8-B5E2-723497FF9D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0447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CF94574140FA140B8A577BBADF4BFAD" ma:contentTypeVersion="11" ma:contentTypeDescription="Create a new document." ma:contentTypeScope="" ma:versionID="3500501b3fa8a5aaffb7b583d40f83e1">
  <xsd:schema xmlns:xsd="http://www.w3.org/2001/XMLSchema" xmlns:xs="http://www.w3.org/2001/XMLSchema" xmlns:p="http://schemas.microsoft.com/office/2006/metadata/properties" xmlns:ns2="61450ab1-2cf7-43a0-b9f0-3c7296214579" xmlns:ns3="083887c1-150f-4373-8978-40522ce1b054" targetNamespace="http://schemas.microsoft.com/office/2006/metadata/properties" ma:root="true" ma:fieldsID="175ada859f870f646c59e643cb9753c6" ns2:_="" ns3:_="">
    <xsd:import namespace="61450ab1-2cf7-43a0-b9f0-3c7296214579"/>
    <xsd:import namespace="083887c1-150f-4373-8978-40522ce1b05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450ab1-2cf7-43a0-b9f0-3c72962145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3887c1-150f-4373-8978-40522ce1b054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AAD7807-D0F4-4847-9508-9F791F273BE1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1918007-4782-4B1E-819E-57BFCE01E3D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1450ab1-2cf7-43a0-b9f0-3c7296214579"/>
    <ds:schemaRef ds:uri="083887c1-150f-4373-8978-40522ce1b05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9177171-2F21-4EF5-A9A2-8FFB244D282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3134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Calibri</vt:lpstr>
      <vt:lpstr>Noto Sans</vt:lpstr>
      <vt:lpstr>Arial</vt:lpstr>
      <vt:lpstr>Fira Sans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Este ses ekmnga</dc:title>
  <dc:creator>Emi R</dc:creator>
  <cp:lastModifiedBy>Michael Morton</cp:lastModifiedBy>
  <cp:revision>102</cp:revision>
  <dcterms:created xsi:type="dcterms:W3CDTF">2020-11-22T02:13:08Z</dcterms:created>
  <dcterms:modified xsi:type="dcterms:W3CDTF">2021-05-21T06:37:55Z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0x0101000CF94574140FA140B8A577BBADF4BFAD</vt:lpwstr>
  </property>
</Properties>
</file>